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92" r:id="rId5"/>
    <p:sldId id="293" r:id="rId6"/>
    <p:sldId id="280" r:id="rId7"/>
    <p:sldId id="283" r:id="rId8"/>
    <p:sldId id="272" r:id="rId9"/>
    <p:sldId id="258" r:id="rId10"/>
    <p:sldId id="260" r:id="rId11"/>
    <p:sldId id="261" r:id="rId12"/>
    <p:sldId id="262" r:id="rId13"/>
    <p:sldId id="263" r:id="rId14"/>
    <p:sldId id="274" r:id="rId15"/>
    <p:sldId id="264" r:id="rId16"/>
    <p:sldId id="275" r:id="rId17"/>
    <p:sldId id="304" r:id="rId18"/>
    <p:sldId id="310" r:id="rId19"/>
    <p:sldId id="311" r:id="rId20"/>
    <p:sldId id="265" r:id="rId21"/>
    <p:sldId id="314" r:id="rId22"/>
    <p:sldId id="266" r:id="rId23"/>
    <p:sldId id="267" r:id="rId24"/>
    <p:sldId id="268" r:id="rId25"/>
    <p:sldId id="269" r:id="rId26"/>
    <p:sldId id="305" r:id="rId27"/>
    <p:sldId id="270" r:id="rId28"/>
    <p:sldId id="316" r:id="rId29"/>
    <p:sldId id="306" r:id="rId30"/>
    <p:sldId id="288" r:id="rId31"/>
    <p:sldId id="315" r:id="rId32"/>
    <p:sldId id="317" r:id="rId33"/>
    <p:sldId id="287" r:id="rId34"/>
    <p:sldId id="302" r:id="rId35"/>
    <p:sldId id="301" r:id="rId36"/>
    <p:sldId id="299" r:id="rId37"/>
    <p:sldId id="297" r:id="rId38"/>
    <p:sldId id="300" r:id="rId39"/>
    <p:sldId id="296" r:id="rId40"/>
    <p:sldId id="312" r:id="rId41"/>
    <p:sldId id="273" r:id="rId42"/>
    <p:sldId id="271" r:id="rId43"/>
    <p:sldId id="31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tary CookstownFrRocks Tyrone" initials="SCT" lastIdx="2" clrIdx="0">
    <p:extLst>
      <p:ext uri="{19B8F6BF-5375-455C-9EA6-DF929625EA0E}">
        <p15:presenceInfo xmlns:p15="http://schemas.microsoft.com/office/powerpoint/2012/main" userId="Secretary CookstownFrRocks Tyr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66"/>
    <a:srgbClr val="FFD076"/>
    <a:srgbClr val="70142D"/>
    <a:srgbClr val="902132"/>
    <a:srgbClr val="F4B146"/>
    <a:srgbClr val="0F251D"/>
    <a:srgbClr val="0E1F19"/>
    <a:srgbClr val="33885F"/>
    <a:srgbClr val="1B573D"/>
    <a:srgbClr val="286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227" autoAdjust="0"/>
  </p:normalViewPr>
  <p:slideViewPr>
    <p:cSldViewPr snapToGrid="0">
      <p:cViewPr varScale="1">
        <p:scale>
          <a:sx n="69" d="100"/>
          <a:sy n="69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AA9EB-636E-45B6-AE00-AB28D00C3C96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DB762-639A-417F-9292-AC9C4407C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2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B762-639A-417F-9292-AC9C4407C1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1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9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6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0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6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3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0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3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4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6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F822-5B5E-472C-8DE7-384BCF97C4B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3E5D-9CA7-4DEC-A086-3403D3569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http://www.tyronegaa.ie/wp-content/uploads/2012/04/cnmbte-226x108.jpg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1524000" y="3602037"/>
            <a:ext cx="9144000" cy="1844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836" y="393698"/>
            <a:ext cx="11383842" cy="604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933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3609" y="215325"/>
            <a:ext cx="8921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INDOOR CAMOGIE: tyrone CHAMPIONS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12E69-1676-4909-BB6D-FE549677FE3F}"/>
              </a:ext>
            </a:extLst>
          </p:cNvPr>
          <p:cNvSpPr txBox="1"/>
          <p:nvPr/>
        </p:nvSpPr>
        <p:spPr>
          <a:xfrm>
            <a:off x="6586330" y="2332383"/>
            <a:ext cx="53936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St. Patrick’s P.S.</a:t>
            </a:r>
          </a:p>
          <a:p>
            <a:r>
              <a:rPr lang="en-GB" sz="8000" dirty="0"/>
              <a:t>      </a:t>
            </a:r>
            <a:r>
              <a:rPr lang="en-GB" sz="8000" u="sng" dirty="0"/>
              <a:t>Roan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BB03B-FA45-42D5-827A-58B6397D7E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35" t="9642" r="25326" b="5872"/>
          <a:stretch/>
        </p:blipFill>
        <p:spPr>
          <a:xfrm>
            <a:off x="641294" y="1232452"/>
            <a:ext cx="5481212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169829"/>
            <a:ext cx="11290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INDOOR girls’ football: TYRONE CHAMPIONS 2019 </a:t>
            </a:r>
          </a:p>
          <a:p>
            <a:pPr algn="ctr"/>
            <a:endParaRPr lang="en-GB" sz="32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808" y="5103674"/>
            <a:ext cx="81103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radley Hand ITC" panose="03070402050302030203" pitchFamily="66" charset="0"/>
              </a:rPr>
              <a:t>St. Patrick’s P.S. </a:t>
            </a:r>
          </a:p>
          <a:p>
            <a:pPr algn="ctr"/>
            <a:r>
              <a:rPr lang="en-GB" sz="6000" b="1" dirty="0"/>
              <a:t>ROAN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EA10642-EDCB-4894-AC36-098D9ED85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26" y="675861"/>
            <a:ext cx="5989983" cy="45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5" y="238110"/>
            <a:ext cx="11073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lgerian" panose="04020705040A02060702" pitchFamily="82" charset="0"/>
              </a:rPr>
              <a:t>	INDOOR BOYS’ FOOTBALL: Tyrone CHAMPIONS 2019 </a:t>
            </a:r>
          </a:p>
          <a:p>
            <a:r>
              <a:rPr lang="en-GB" sz="3200" dirty="0">
                <a:latin typeface="Algerian" panose="04020705040A02060702" pitchFamily="82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5842" y="2551837"/>
            <a:ext cx="5194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Bradley Hand ITC" panose="03070402050302030203" pitchFamily="66" charset="0"/>
              </a:rPr>
              <a:t>St. Teresa’s P.S. </a:t>
            </a:r>
          </a:p>
          <a:p>
            <a:pPr algn="ctr"/>
            <a:r>
              <a:rPr lang="en-GB" sz="5400" b="1" dirty="0">
                <a:solidFill>
                  <a:srgbClr val="FEC540"/>
                </a:solidFill>
              </a:rPr>
              <a:t>LOUGHMACRORY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514C9B5-370B-41ED-BC17-85EB3804B0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35" y="776719"/>
            <a:ext cx="5736807" cy="60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333" y="238539"/>
            <a:ext cx="93427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TYRONE 4-Wall </a:t>
            </a:r>
            <a:r>
              <a:rPr lang="en-GB" sz="4400" b="1" dirty="0"/>
              <a:t>HANDBALL</a:t>
            </a:r>
            <a:r>
              <a:rPr lang="en-GB" sz="4400" dirty="0"/>
              <a:t>: U11 </a:t>
            </a:r>
            <a:r>
              <a:rPr lang="en-GB" sz="4400" b="1" dirty="0">
                <a:solidFill>
                  <a:srgbClr val="002060"/>
                </a:solidFill>
              </a:rPr>
              <a:t>GIRLS</a:t>
            </a:r>
            <a:r>
              <a:rPr lang="en-GB" sz="4400" dirty="0"/>
              <a:t> – </a:t>
            </a:r>
            <a:r>
              <a:rPr lang="en-GB" sz="3200" dirty="0"/>
              <a:t>SINGLES &amp; DOUBLES CHAMPIONS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5686" y="5973130"/>
            <a:ext cx="427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     </a:t>
            </a:r>
            <a:r>
              <a:rPr lang="en-GB" sz="3600" dirty="0">
                <a:solidFill>
                  <a:srgbClr val="0D241C"/>
                </a:solidFill>
              </a:rPr>
              <a:t>DRUMDUFF P.S.</a:t>
            </a:r>
            <a:r>
              <a:rPr lang="en-GB" sz="3600" dirty="0"/>
              <a:t>   </a:t>
            </a:r>
            <a:endParaRPr lang="en-GB" sz="3600" b="1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5939CE4-0607-42D5-8405-38C8579454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404" y="1404731"/>
            <a:ext cx="4633589" cy="4280452"/>
          </a:xfrm>
          <a:prstGeom prst="rect">
            <a:avLst/>
          </a:prstGeom>
        </p:spPr>
      </p:pic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CE2E488-22DC-4954-8933-3878C9D38F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270" y="1500423"/>
            <a:ext cx="3657600" cy="4278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5FB2E7-5FFA-4BF7-8382-3DA03607F307}"/>
              </a:ext>
            </a:extLst>
          </p:cNvPr>
          <p:cNvSpPr txBox="1"/>
          <p:nvPr/>
        </p:nvSpPr>
        <p:spPr>
          <a:xfrm>
            <a:off x="7580243" y="5926963"/>
            <a:ext cx="427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DRUMDUFF P.S.</a:t>
            </a:r>
          </a:p>
        </p:txBody>
      </p:sp>
    </p:spTree>
    <p:extLst>
      <p:ext uri="{BB962C8B-B14F-4D97-AF65-F5344CB8AC3E}">
        <p14:creationId xmlns:p14="http://schemas.microsoft.com/office/powerpoint/2010/main" val="24422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9286" y="468652"/>
            <a:ext cx="89054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TYRONE </a:t>
            </a:r>
            <a:r>
              <a:rPr lang="en-GB" sz="4400" b="1" dirty="0"/>
              <a:t>HANDBALL</a:t>
            </a:r>
            <a:r>
              <a:rPr lang="en-GB" sz="4400" dirty="0"/>
              <a:t>: U13 </a:t>
            </a:r>
            <a:r>
              <a:rPr lang="en-GB" sz="4400" b="1" dirty="0">
                <a:solidFill>
                  <a:srgbClr val="002060"/>
                </a:solidFill>
              </a:rPr>
              <a:t>GIRLS</a:t>
            </a:r>
            <a:r>
              <a:rPr lang="en-GB" sz="4400" dirty="0"/>
              <a:t> – </a:t>
            </a:r>
            <a:r>
              <a:rPr lang="en-GB" sz="3200" dirty="0"/>
              <a:t>SINGLES &amp; DOUBLES CHAMPIONS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99" y="5657976"/>
            <a:ext cx="441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86347"/>
                </a:solidFill>
              </a:rPr>
              <a:t>GAELSCOIL Na gCrann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57461" y="5747428"/>
            <a:ext cx="441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1B573D"/>
                </a:solidFill>
              </a:rPr>
              <a:t>CARRICKMORE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FEDE1AE-90BA-42AD-B16F-97F86ABF99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4058" y="1805721"/>
            <a:ext cx="4235785" cy="3896139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8A09394-DB7A-46EE-BBB9-3BEA54CD8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842" y="1730536"/>
            <a:ext cx="3454758" cy="389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3844" y="203609"/>
            <a:ext cx="84283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TYRONE </a:t>
            </a:r>
            <a:r>
              <a:rPr lang="en-GB" sz="4400" b="1" dirty="0"/>
              <a:t>HANDBALL</a:t>
            </a:r>
            <a:r>
              <a:rPr lang="en-GB" sz="4400" dirty="0"/>
              <a:t>: U11 </a:t>
            </a:r>
            <a:r>
              <a:rPr lang="en-GB" sz="4400" b="1" dirty="0">
                <a:solidFill>
                  <a:srgbClr val="0070C0"/>
                </a:solidFill>
              </a:rPr>
              <a:t>BOYS</a:t>
            </a:r>
            <a:r>
              <a:rPr lang="en-GB" sz="4400" dirty="0"/>
              <a:t> – </a:t>
            </a:r>
            <a:r>
              <a:rPr lang="en-GB" sz="3200" dirty="0"/>
              <a:t>SINGLES &amp; DOUBLES CHAMPIONS 2019</a:t>
            </a:r>
          </a:p>
        </p:txBody>
      </p:sp>
      <p:pic>
        <p:nvPicPr>
          <p:cNvPr id="12" name="Picture 1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4A97665-7F4B-4573-9463-59FA155E57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805" y="1364974"/>
            <a:ext cx="4205609" cy="4478967"/>
          </a:xfrm>
          <a:prstGeom prst="rect">
            <a:avLst/>
          </a:prstGeom>
        </p:spPr>
      </p:pic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ADB8065-5269-4820-BA46-CA32557364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58" y="1364974"/>
            <a:ext cx="4122757" cy="44789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DBD625-D9B3-4A38-98E5-47EDDDE8B14D}"/>
              </a:ext>
            </a:extLst>
          </p:cNvPr>
          <p:cNvSpPr txBox="1"/>
          <p:nvPr/>
        </p:nvSpPr>
        <p:spPr>
          <a:xfrm>
            <a:off x="2023251" y="5977281"/>
            <a:ext cx="4072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F251D"/>
                </a:solidFill>
              </a:rPr>
              <a:t>DRUMDUFF P.S</a:t>
            </a:r>
            <a:r>
              <a:rPr lang="en-GB" sz="3600" dirty="0">
                <a:solidFill>
                  <a:srgbClr val="0F251D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87EB19-261C-4522-8EBB-D27E460D8A13}"/>
              </a:ext>
            </a:extLst>
          </p:cNvPr>
          <p:cNvSpPr txBox="1"/>
          <p:nvPr/>
        </p:nvSpPr>
        <p:spPr>
          <a:xfrm>
            <a:off x="6917635" y="5977280"/>
            <a:ext cx="397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F251D"/>
                </a:solidFill>
              </a:rPr>
              <a:t>DRUMDUFF P.S</a:t>
            </a:r>
            <a:r>
              <a:rPr lang="en-GB" sz="3200" dirty="0">
                <a:solidFill>
                  <a:srgbClr val="0F251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0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425" y="283122"/>
            <a:ext cx="94488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TYRONE </a:t>
            </a:r>
            <a:r>
              <a:rPr lang="en-GB" sz="4400" b="1" dirty="0"/>
              <a:t>HANDBALL</a:t>
            </a:r>
            <a:r>
              <a:rPr lang="en-GB" sz="4400" dirty="0"/>
              <a:t>: U13 </a:t>
            </a:r>
            <a:r>
              <a:rPr lang="en-GB" sz="4400" b="1" dirty="0">
                <a:solidFill>
                  <a:srgbClr val="0070C0"/>
                </a:solidFill>
              </a:rPr>
              <a:t>BOYS</a:t>
            </a:r>
            <a:r>
              <a:rPr lang="en-GB" sz="4400" dirty="0"/>
              <a:t> – </a:t>
            </a:r>
          </a:p>
          <a:p>
            <a:pPr algn="ctr"/>
            <a:r>
              <a:rPr lang="en-GB" sz="3200" dirty="0"/>
              <a:t>SINGLES &amp; DOUBLES CHAMPIONS 2019</a:t>
            </a:r>
          </a:p>
        </p:txBody>
      </p:sp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000D6CD-6C85-4E6F-B2F1-7AAD0235B2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45006"/>
            <a:ext cx="5596521" cy="4140283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E85BD40-213E-4B9C-8375-A88598689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81" y="1545005"/>
            <a:ext cx="4629810" cy="41826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D5C99C-4287-43E8-BAD9-DEEDAF1635CD}"/>
              </a:ext>
            </a:extLst>
          </p:cNvPr>
          <p:cNvSpPr txBox="1"/>
          <p:nvPr/>
        </p:nvSpPr>
        <p:spPr>
          <a:xfrm>
            <a:off x="1168015" y="5928547"/>
            <a:ext cx="462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4B146"/>
                </a:solidFill>
              </a:rPr>
              <a:t>LOUGHMACRORY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184042-ACF5-4B8B-A509-FDCF4AF57241}"/>
              </a:ext>
            </a:extLst>
          </p:cNvPr>
          <p:cNvSpPr txBox="1"/>
          <p:nvPr/>
        </p:nvSpPr>
        <p:spPr>
          <a:xfrm>
            <a:off x="7686261" y="5827642"/>
            <a:ext cx="450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POMEROY</a:t>
            </a:r>
          </a:p>
        </p:txBody>
      </p:sp>
    </p:spTree>
    <p:extLst>
      <p:ext uri="{BB962C8B-B14F-4D97-AF65-F5344CB8AC3E}">
        <p14:creationId xmlns:p14="http://schemas.microsoft.com/office/powerpoint/2010/main" val="415040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511E54-2F42-43AB-A154-246FF25BDDDC}"/>
              </a:ext>
            </a:extLst>
          </p:cNvPr>
          <p:cNvSpPr txBox="1"/>
          <p:nvPr/>
        </p:nvSpPr>
        <p:spPr>
          <a:xfrm>
            <a:off x="-2518117" y="2274838"/>
            <a:ext cx="10689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GB" sz="4800" u="sng" dirty="0"/>
              <a:t>Ulster Handball </a:t>
            </a:r>
          </a:p>
          <a:p>
            <a:pPr algn="ctr"/>
            <a:r>
              <a:rPr lang="en-GB" sz="4800" u="sng" dirty="0"/>
              <a:t>Champions:</a:t>
            </a:r>
          </a:p>
          <a:p>
            <a:pPr algn="ctr"/>
            <a:r>
              <a:rPr lang="en-GB" sz="4800" u="sng" dirty="0"/>
              <a:t>Belfast 2019</a:t>
            </a:r>
            <a:r>
              <a:rPr lang="en-GB" sz="4800" dirty="0"/>
              <a:t> </a:t>
            </a:r>
            <a:endParaRPr lang="en-GB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21B750-705E-45D7-AB08-CD64ECD9B3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0" t="9810" r="26413" b="6670"/>
          <a:stretch/>
        </p:blipFill>
        <p:spPr>
          <a:xfrm>
            <a:off x="5287617" y="317087"/>
            <a:ext cx="6626087" cy="65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AF753-ADE5-4450-A22A-741B7D619868}"/>
              </a:ext>
            </a:extLst>
          </p:cNvPr>
          <p:cNvSpPr txBox="1"/>
          <p:nvPr/>
        </p:nvSpPr>
        <p:spPr>
          <a:xfrm>
            <a:off x="781878" y="530087"/>
            <a:ext cx="1042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Annual County Outdoor Hurling Tournament: Carrickmore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F7367-BB99-4D71-9DD1-5079613BCDBB}"/>
              </a:ext>
            </a:extLst>
          </p:cNvPr>
          <p:cNvSpPr txBox="1"/>
          <p:nvPr/>
        </p:nvSpPr>
        <p:spPr>
          <a:xfrm>
            <a:off x="7659756" y="4716023"/>
            <a:ext cx="3551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Winners</a:t>
            </a:r>
            <a:r>
              <a:rPr lang="en-GB" sz="3600" dirty="0"/>
              <a:t>:</a:t>
            </a:r>
          </a:p>
          <a:p>
            <a:pPr algn="ctr"/>
            <a:r>
              <a:rPr lang="en-GB" sz="3600" b="1" dirty="0"/>
              <a:t>St. Ronan’s P.S.</a:t>
            </a:r>
          </a:p>
          <a:p>
            <a:pPr algn="ctr"/>
            <a:r>
              <a:rPr lang="en-GB" sz="3600" b="1" dirty="0">
                <a:solidFill>
                  <a:srgbClr val="902132"/>
                </a:solidFill>
              </a:rPr>
              <a:t>RECARSON</a:t>
            </a:r>
            <a:r>
              <a:rPr lang="en-GB" sz="3600" b="1" dirty="0"/>
              <a:t> </a:t>
            </a:r>
          </a:p>
        </p:txBody>
      </p:sp>
      <p:pic>
        <p:nvPicPr>
          <p:cNvPr id="7" name="Picture 6" descr="A group of football players posing for a photo&#10;&#10;Description automatically generated">
            <a:extLst>
              <a:ext uri="{FF2B5EF4-FFF2-40B4-BE49-F238E27FC236}">
                <a16:creationId xmlns:a16="http://schemas.microsoft.com/office/drawing/2014/main" id="{3773BBBE-9164-40E5-B7DF-CCA783E561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28" y="1114862"/>
            <a:ext cx="5698434" cy="5730960"/>
          </a:xfrm>
          <a:prstGeom prst="rect">
            <a:avLst/>
          </a:prstGeom>
        </p:spPr>
      </p:pic>
      <p:pic>
        <p:nvPicPr>
          <p:cNvPr id="9" name="Picture 8" descr="A picture containing grass, outdoor, person, field&#10;&#10;Description automatically generated">
            <a:extLst>
              <a:ext uri="{FF2B5EF4-FFF2-40B4-BE49-F238E27FC236}">
                <a16:creationId xmlns:a16="http://schemas.microsoft.com/office/drawing/2014/main" id="{E1CCCA7F-9B49-44C0-AADD-E5E451F0D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24192" y="1114862"/>
            <a:ext cx="2822710" cy="30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66BB1-F55A-4760-82EC-E698DCDD754D}"/>
              </a:ext>
            </a:extLst>
          </p:cNvPr>
          <p:cNvSpPr/>
          <p:nvPr/>
        </p:nvSpPr>
        <p:spPr>
          <a:xfrm>
            <a:off x="1135540" y="209586"/>
            <a:ext cx="9251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Annual County Outdoor Camogie Tournament: Eglish 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AE070-2FC7-4990-8985-2089B5CD1A4F}"/>
              </a:ext>
            </a:extLst>
          </p:cNvPr>
          <p:cNvSpPr txBox="1"/>
          <p:nvPr/>
        </p:nvSpPr>
        <p:spPr>
          <a:xfrm>
            <a:off x="7955469" y="3902431"/>
            <a:ext cx="3335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</a:t>
            </a:r>
          </a:p>
          <a:p>
            <a:pPr algn="ctr"/>
            <a:r>
              <a:rPr lang="en-GB" sz="2800" dirty="0"/>
              <a:t>Captain Gemma Daly from Winners: </a:t>
            </a:r>
          </a:p>
          <a:p>
            <a:pPr algn="ctr"/>
            <a:r>
              <a:rPr lang="en-GB" sz="4400" b="1" dirty="0"/>
              <a:t>Roan P.S.</a:t>
            </a:r>
          </a:p>
        </p:txBody>
      </p:sp>
      <p:pic>
        <p:nvPicPr>
          <p:cNvPr id="5" name="Picture 4" descr="A group of people in a field&#10;&#10;Description automatically generated">
            <a:extLst>
              <a:ext uri="{FF2B5EF4-FFF2-40B4-BE49-F238E27FC236}">
                <a16:creationId xmlns:a16="http://schemas.microsoft.com/office/drawing/2014/main" id="{551E2C29-9A3F-4C66-8E4C-4A23DDF3C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9616" y="1092970"/>
            <a:ext cx="7491895" cy="5618922"/>
          </a:xfrm>
          <a:prstGeom prst="rect">
            <a:avLst/>
          </a:prstGeom>
        </p:spPr>
      </p:pic>
      <p:pic>
        <p:nvPicPr>
          <p:cNvPr id="9" name="Picture 8" descr="A group of people standing in a field&#10;&#10;Description automatically generated">
            <a:extLst>
              <a:ext uri="{FF2B5EF4-FFF2-40B4-BE49-F238E27FC236}">
                <a16:creationId xmlns:a16="http://schemas.microsoft.com/office/drawing/2014/main" id="{50F9D063-CBED-4F99-9040-6D3709BA4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281" y="1400893"/>
            <a:ext cx="3335384" cy="25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87" y="225644"/>
            <a:ext cx="9801225" cy="59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945" y="320891"/>
            <a:ext cx="10137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Bauhaus 93" panose="04030905020B02020C02" pitchFamily="82" charset="0"/>
              </a:rPr>
              <a:t>FINALS’ DAY 2019</a:t>
            </a:r>
          </a:p>
          <a:p>
            <a:pPr algn="ctr"/>
            <a:r>
              <a:rPr lang="en-GB" sz="6000" dirty="0">
                <a:solidFill>
                  <a:srgbClr val="C00000"/>
                </a:solidFill>
                <a:latin typeface="Cooper Black" panose="0208090404030B020404" pitchFamily="18" charset="0"/>
              </a:rPr>
              <a:t>Garvaghey Complex</a:t>
            </a:r>
          </a:p>
          <a:p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52" y="2838656"/>
            <a:ext cx="3519345" cy="34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5C9EA2-B0BF-496D-BFF7-0F21A2A1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27977"/>
              </p:ext>
            </p:extLst>
          </p:nvPr>
        </p:nvGraphicFramePr>
        <p:xfrm>
          <a:off x="755374" y="185530"/>
          <a:ext cx="10853530" cy="6566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449">
                  <a:extLst>
                    <a:ext uri="{9D8B030D-6E8A-4147-A177-3AD203B41FA5}">
                      <a16:colId xmlns:a16="http://schemas.microsoft.com/office/drawing/2014/main" val="3641702976"/>
                    </a:ext>
                  </a:extLst>
                </a:gridCol>
                <a:gridCol w="4223793">
                  <a:extLst>
                    <a:ext uri="{9D8B030D-6E8A-4147-A177-3AD203B41FA5}">
                      <a16:colId xmlns:a16="http://schemas.microsoft.com/office/drawing/2014/main" val="1170881876"/>
                    </a:ext>
                  </a:extLst>
                </a:gridCol>
                <a:gridCol w="875584">
                  <a:extLst>
                    <a:ext uri="{9D8B030D-6E8A-4147-A177-3AD203B41FA5}">
                      <a16:colId xmlns:a16="http://schemas.microsoft.com/office/drawing/2014/main" val="4164690397"/>
                    </a:ext>
                  </a:extLst>
                </a:gridCol>
                <a:gridCol w="4539704">
                  <a:extLst>
                    <a:ext uri="{9D8B030D-6E8A-4147-A177-3AD203B41FA5}">
                      <a16:colId xmlns:a16="http://schemas.microsoft.com/office/drawing/2014/main" val="2241729001"/>
                    </a:ext>
                  </a:extLst>
                </a:gridCol>
              </a:tblGrid>
              <a:tr h="686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</a:t>
                      </a:r>
                      <a:endParaRPr lang="en-GB" sz="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Niall McQuaid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Primate Dixon P.S. Coalisland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I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Barry Conroy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Oliver Plunkett P.S. Beragh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4099721313"/>
                  </a:ext>
                </a:extLst>
              </a:tr>
              <a:tr h="718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 B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Emmet O’Neill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 Colmcille’s P.S. Carrickmore 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J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John Quinn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St Peter’s P.S. Moortown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3732139077"/>
                  </a:ext>
                </a:extLst>
              </a:tr>
              <a:tr h="800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Jarlath McElholm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Sacred Heart P.S.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Tattyreagh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K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Eunan McGinn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Sacred Heart P.S. Rock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1646136746"/>
                  </a:ext>
                </a:extLst>
              </a:tr>
              <a:tr h="680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John Cunningham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Knocknagor P.S. 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L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Fabian McGlone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St Patrick’s P.S. N’stewart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2494559391"/>
                  </a:ext>
                </a:extLst>
              </a:tr>
              <a:tr h="9287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Mark McCullagh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St. Teresa’s P.S.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Loughmacrory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M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Brian McGurk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 Patrick’s P.S.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Castlederg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2092217957"/>
                  </a:ext>
                </a:extLst>
              </a:tr>
              <a:tr h="680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Gerard Poyntz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Drumduff P.S.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N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Philip O’ Neill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St John’s P.S. Kingsisland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2439275461"/>
                  </a:ext>
                </a:extLst>
              </a:tr>
              <a:tr h="800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Gemma Quinn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 Patrick’s P.S.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Aughadarragh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O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Seamus McCreesh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St. Mary’s P.S. Cabragh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1388601445"/>
                  </a:ext>
                </a:extLst>
              </a:tr>
              <a:tr h="597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Anne McAlinden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Edendork P.S. 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P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Anne Daly Tyrone GAA</a:t>
                      </a:r>
                      <a:endParaRPr lang="en-GB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214027985"/>
                  </a:ext>
                </a:extLst>
              </a:tr>
              <a:tr h="671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Q</a:t>
                      </a:r>
                      <a:endParaRPr lang="en-GB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Mary Grugan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St Patrick’s P.S.  Gortin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998" marR="37998" marT="0" marB="0"/>
                </a:tc>
                <a:extLst>
                  <a:ext uri="{0D108BD9-81ED-4DB2-BD59-A6C34878D82A}">
                    <a16:rowId xmlns:a16="http://schemas.microsoft.com/office/drawing/2014/main" val="99994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5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0087" y="390533"/>
            <a:ext cx="6626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odoni MT Black" panose="02070A03080606020203" pitchFamily="18" charset="0"/>
              </a:rPr>
              <a:t>IGGY JONES’ </a:t>
            </a:r>
          </a:p>
          <a:p>
            <a:pPr algn="ctr"/>
            <a:r>
              <a:rPr lang="en-GB" sz="5400" dirty="0">
                <a:latin typeface="Bodoni MT Black" panose="02070A03080606020203" pitchFamily="18" charset="0"/>
              </a:rPr>
              <a:t>CUP </a:t>
            </a:r>
          </a:p>
          <a:p>
            <a:pPr algn="ctr"/>
            <a:r>
              <a:rPr lang="en-GB" sz="5400" dirty="0">
                <a:latin typeface="Bodoni MT Black" panose="02070A03080606020203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14" y="3602784"/>
            <a:ext cx="5530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2A7066"/>
                </a:solidFill>
              </a:rPr>
              <a:t>DRUMDUFF P.S. 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77E86EC-4348-408D-901F-0A31F18CFE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534" y="390533"/>
            <a:ext cx="6709552" cy="53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8" y="1021232"/>
            <a:ext cx="5022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Bodoni MT Black" panose="02070A03080606020203" pitchFamily="18" charset="0"/>
              </a:rPr>
              <a:t>THADDY</a:t>
            </a:r>
          </a:p>
          <a:p>
            <a:pPr algn="ctr"/>
            <a:r>
              <a:rPr lang="en-GB" sz="4400" dirty="0">
                <a:latin typeface="Bodoni MT Black" panose="02070A03080606020203" pitchFamily="18" charset="0"/>
              </a:rPr>
              <a:t> TURBITT</a:t>
            </a:r>
          </a:p>
          <a:p>
            <a:pPr algn="ctr"/>
            <a:r>
              <a:rPr lang="en-GB" sz="4400" dirty="0">
                <a:latin typeface="Bodoni MT Black" panose="02070A03080606020203" pitchFamily="18" charset="0"/>
              </a:rPr>
              <a:t> CUP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278" y="3429000"/>
            <a:ext cx="8309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St. Ronan’s P.S.</a:t>
            </a:r>
          </a:p>
          <a:p>
            <a:r>
              <a:rPr lang="en-GB" sz="6000" b="1" dirty="0">
                <a:solidFill>
                  <a:srgbClr val="00B050"/>
                </a:solidFill>
              </a:rPr>
              <a:t>    </a:t>
            </a:r>
            <a:r>
              <a:rPr lang="en-GB" sz="6000" b="1" dirty="0">
                <a:solidFill>
                  <a:srgbClr val="70142D"/>
                </a:solidFill>
              </a:rPr>
              <a:t>RECARSON</a:t>
            </a:r>
          </a:p>
        </p:txBody>
      </p:sp>
      <p:pic>
        <p:nvPicPr>
          <p:cNvPr id="6" name="Picture 5" descr="A group of football players posing for a picture&#10;&#10;Description automatically generated">
            <a:extLst>
              <a:ext uri="{FF2B5EF4-FFF2-40B4-BE49-F238E27FC236}">
                <a16:creationId xmlns:a16="http://schemas.microsoft.com/office/drawing/2014/main" id="{B530092D-C9F1-45DE-94CA-4F31C22EC1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670" y="872759"/>
            <a:ext cx="6956052" cy="47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4574" y="119270"/>
            <a:ext cx="918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Bodoni MT Black" panose="02070A03080606020203" pitchFamily="18" charset="0"/>
              </a:rPr>
              <a:t>Cumann na mBunscol Cup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4200" y="5842337"/>
            <a:ext cx="7580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b="1" dirty="0"/>
              <a:t>ROAN St. Patrick’s P.S. </a:t>
            </a:r>
            <a:endParaRPr lang="en-GB" sz="57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354EFFA-B226-45E7-AD18-3564777D6A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41" y="888711"/>
            <a:ext cx="7900469" cy="51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140" y="338335"/>
            <a:ext cx="3101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Bodoni MT Black" panose="02070A03080606020203" pitchFamily="18" charset="0"/>
              </a:rPr>
              <a:t>LADIES’ </a:t>
            </a:r>
          </a:p>
          <a:p>
            <a:pPr algn="ctr"/>
            <a:r>
              <a:rPr lang="en-GB" sz="4400" dirty="0">
                <a:latin typeface="Bodoni MT Black" panose="02070A03080606020203" pitchFamily="18" charset="0"/>
              </a:rPr>
              <a:t>SHIELD</a:t>
            </a:r>
          </a:p>
          <a:p>
            <a:pPr algn="ctr"/>
            <a:r>
              <a:rPr lang="en-GB" sz="4400" dirty="0">
                <a:latin typeface="Bodoni MT Black" panose="02070A03080606020203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028" y="3182779"/>
            <a:ext cx="52081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/>
              <a:t>St. Colmcille’s P.S. </a:t>
            </a:r>
          </a:p>
          <a:p>
            <a:r>
              <a:rPr lang="en-GB" sz="6000" b="1" dirty="0">
                <a:solidFill>
                  <a:srgbClr val="00B050"/>
                </a:solidFill>
              </a:rPr>
              <a:t>CARRICKMORE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EDDA7C-2A8A-4277-9AF2-EA6A9438D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30" y="338335"/>
            <a:ext cx="6680013" cy="53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363DAD-C338-466E-8F8D-1B74DF66D448}"/>
              </a:ext>
            </a:extLst>
          </p:cNvPr>
          <p:cNvSpPr txBox="1"/>
          <p:nvPr/>
        </p:nvSpPr>
        <p:spPr>
          <a:xfrm>
            <a:off x="-185530" y="265043"/>
            <a:ext cx="3498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LADIES’</a:t>
            </a:r>
          </a:p>
          <a:p>
            <a:pPr algn="ctr"/>
            <a:r>
              <a:rPr lang="en-GB" sz="5400" dirty="0"/>
              <a:t>CUP  Winners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139C8-7653-42AE-90D2-06DE6A891742}"/>
              </a:ext>
            </a:extLst>
          </p:cNvPr>
          <p:cNvSpPr txBox="1"/>
          <p:nvPr/>
        </p:nvSpPr>
        <p:spPr>
          <a:xfrm>
            <a:off x="5088835" y="265043"/>
            <a:ext cx="461838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St. Patrick’s P.S.</a:t>
            </a:r>
          </a:p>
          <a:p>
            <a:r>
              <a:rPr lang="en-GB" sz="6400" dirty="0"/>
              <a:t>      ROAN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956BB1-AF86-47D4-B977-5BD1F66FBF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8175" y="2266122"/>
            <a:ext cx="8957830" cy="47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92765"/>
            <a:ext cx="7540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Bodoni MT Black" panose="02070A03080606020203" pitchFamily="18" charset="0"/>
              </a:rPr>
              <a:t>ALLIANZ CUP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2764" y="4346713"/>
            <a:ext cx="11688416" cy="196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b="1" dirty="0">
              <a:solidFill>
                <a:srgbClr val="00B050"/>
              </a:solidFill>
            </a:endParaRPr>
          </a:p>
          <a:p>
            <a:r>
              <a:rPr lang="en-GB" sz="6000" b="1" dirty="0">
                <a:solidFill>
                  <a:srgbClr val="00B050"/>
                </a:solidFill>
              </a:rPr>
              <a:t>    </a:t>
            </a:r>
            <a:r>
              <a:rPr lang="en-GB" sz="6000" b="1" dirty="0"/>
              <a:t>St. Teresa’s P.S. </a:t>
            </a:r>
            <a:r>
              <a:rPr lang="en-GB" sz="6000" b="1" dirty="0">
                <a:solidFill>
                  <a:srgbClr val="FFC000"/>
                </a:solidFill>
              </a:rPr>
              <a:t>LOUGHMACRORY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D3EB0A2-EE08-46D4-AA6C-2163743154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991" y="879432"/>
            <a:ext cx="8746435" cy="41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31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557DA-1FFC-43E7-B41B-6CDA464474E7}"/>
              </a:ext>
            </a:extLst>
          </p:cNvPr>
          <p:cNvSpPr/>
          <p:nvPr/>
        </p:nvSpPr>
        <p:spPr>
          <a:xfrm>
            <a:off x="1352131" y="415643"/>
            <a:ext cx="8692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      </a:t>
            </a:r>
            <a:r>
              <a:rPr lang="en-GB" sz="3600" b="1" u="sng" dirty="0">
                <a:solidFill>
                  <a:srgbClr val="FF0000"/>
                </a:solidFill>
              </a:rPr>
              <a:t>Tír Eoghain</a:t>
            </a:r>
            <a:r>
              <a:rPr lang="en-GB" sz="3600" b="1" dirty="0">
                <a:solidFill>
                  <a:srgbClr val="FF0000"/>
                </a:solidFill>
              </a:rPr>
              <a:t> </a:t>
            </a:r>
            <a:r>
              <a:rPr lang="en-GB" sz="3600" b="1" u="sng" dirty="0"/>
              <a:t>v</a:t>
            </a:r>
            <a:r>
              <a:rPr lang="en-GB" sz="3600" b="1" dirty="0"/>
              <a:t> </a:t>
            </a:r>
            <a:r>
              <a:rPr lang="en-GB" sz="3600" b="1" u="sng" dirty="0">
                <a:solidFill>
                  <a:srgbClr val="C00000"/>
                </a:solidFill>
              </a:rPr>
              <a:t>Doire</a:t>
            </a:r>
            <a:r>
              <a:rPr lang="en-GB" sz="3600" b="1" dirty="0"/>
              <a:t> Preliminary Rd</a:t>
            </a:r>
          </a:p>
          <a:p>
            <a:r>
              <a:rPr lang="en-GB" sz="3600" dirty="0"/>
              <a:t>  Ulster SFC Mini Games: Sunday 12 May 2019</a:t>
            </a:r>
          </a:p>
        </p:txBody>
      </p:sp>
      <p:pic>
        <p:nvPicPr>
          <p:cNvPr id="4" name="Picture 3" descr="A group of people in a field posing for the camera&#10;&#10;Description automatically generated">
            <a:extLst>
              <a:ext uri="{FF2B5EF4-FFF2-40B4-BE49-F238E27FC236}">
                <a16:creationId xmlns:a16="http://schemas.microsoft.com/office/drawing/2014/main" id="{D4FAE23F-29A3-49F6-AB68-3DFD12F4D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07" y="1615972"/>
            <a:ext cx="94615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D0D67-E144-45F9-AC11-06AB301C674C}"/>
              </a:ext>
            </a:extLst>
          </p:cNvPr>
          <p:cNvSpPr txBox="1"/>
          <p:nvPr/>
        </p:nvSpPr>
        <p:spPr>
          <a:xfrm>
            <a:off x="1507022" y="238539"/>
            <a:ext cx="93427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u="sng" dirty="0"/>
              <a:t>Commemorative t-shirts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96456B6-2908-4985-88C2-B40A2799E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39" y="1346535"/>
            <a:ext cx="10190922" cy="49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Bell MT" panose="02020503060305020303" pitchFamily="18" charset="0"/>
              </a:rPr>
              <a:t>YEARLY REVIEW: </a:t>
            </a:r>
            <a:r>
              <a:rPr lang="en-GB" sz="6000" dirty="0">
                <a:solidFill>
                  <a:srgbClr val="FF0000"/>
                </a:solidFill>
                <a:latin typeface="Bell MT" panose="02020503060305020303" pitchFamily="18" charset="0"/>
              </a:rPr>
              <a:t>2019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85" y="2227354"/>
            <a:ext cx="6350493" cy="303474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03F31-423F-494E-BFB5-A986527B89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385" y="1690688"/>
            <a:ext cx="3782957" cy="4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72F21-03AC-4036-8F3B-4E3452F76CF1}"/>
              </a:ext>
            </a:extLst>
          </p:cNvPr>
          <p:cNvSpPr txBox="1"/>
          <p:nvPr/>
        </p:nvSpPr>
        <p:spPr>
          <a:xfrm>
            <a:off x="1294225" y="278296"/>
            <a:ext cx="99880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>
                <a:solidFill>
                  <a:srgbClr val="FF0000"/>
                </a:solidFill>
              </a:rPr>
              <a:t>Tír Eoghain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u="sng" dirty="0"/>
              <a:t>v</a:t>
            </a:r>
            <a:r>
              <a:rPr lang="en-GB" sz="4400" b="1" dirty="0"/>
              <a:t> </a:t>
            </a:r>
            <a:r>
              <a:rPr lang="en-GB" sz="4400" b="1" u="sng" dirty="0">
                <a:solidFill>
                  <a:srgbClr val="FFFF00"/>
                </a:solidFill>
              </a:rPr>
              <a:t>Aontroim </a:t>
            </a:r>
            <a:r>
              <a:rPr lang="en-GB" sz="4400" b="1" u="sng" dirty="0"/>
              <a:t>¼ Final</a:t>
            </a:r>
          </a:p>
          <a:p>
            <a:r>
              <a:rPr lang="en-GB" sz="4400" dirty="0"/>
              <a:t>  Ulster SFC Mini Games: Sat 25 May 2019</a:t>
            </a:r>
          </a:p>
        </p:txBody>
      </p:sp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B4ACC29-902B-4BB0-B3A1-C89F8A9620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991" y="1724846"/>
            <a:ext cx="9568070" cy="47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0E0ECF-3E9D-4DFF-9E5D-74B4562D4B78}"/>
              </a:ext>
            </a:extLst>
          </p:cNvPr>
          <p:cNvSpPr/>
          <p:nvPr/>
        </p:nvSpPr>
        <p:spPr>
          <a:xfrm>
            <a:off x="2160425" y="116821"/>
            <a:ext cx="70230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400" u="sng" dirty="0"/>
              <a:t>Commemorative t-shirts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DA10DCB-156B-47ED-B5BD-69C5B8191F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6" y="1073426"/>
            <a:ext cx="10283687" cy="578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B85611-4973-4A82-9159-3B24D4058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6" t="24504" r="32501" b="10150"/>
          <a:stretch/>
        </p:blipFill>
        <p:spPr>
          <a:xfrm>
            <a:off x="384312" y="198782"/>
            <a:ext cx="4943061" cy="6659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BC2ACC-163D-47F0-8974-90FC86701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9" t="25496" r="26740" b="13992"/>
          <a:stretch/>
        </p:blipFill>
        <p:spPr>
          <a:xfrm>
            <a:off x="6135757" y="198781"/>
            <a:ext cx="5671931" cy="6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6D873A-BD24-4068-AEF6-FBE27501CE36}"/>
              </a:ext>
            </a:extLst>
          </p:cNvPr>
          <p:cNvSpPr txBox="1"/>
          <p:nvPr/>
        </p:nvSpPr>
        <p:spPr>
          <a:xfrm>
            <a:off x="2703443" y="0"/>
            <a:ext cx="8470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	 </a:t>
            </a:r>
            <a:r>
              <a:rPr lang="en-GB" sz="4000" b="1" dirty="0">
                <a:solidFill>
                  <a:schemeClr val="accent5"/>
                </a:solidFill>
              </a:rPr>
              <a:t>An </a:t>
            </a:r>
            <a:r>
              <a:rPr lang="en-GB" sz="4000" b="1" dirty="0" err="1">
                <a:solidFill>
                  <a:schemeClr val="accent5"/>
                </a:solidFill>
              </a:rPr>
              <a:t>Cabhán</a:t>
            </a:r>
            <a:r>
              <a:rPr lang="en-GB" sz="4000" b="1" dirty="0">
                <a:solidFill>
                  <a:schemeClr val="accent5"/>
                </a:solidFill>
              </a:rPr>
              <a:t> </a:t>
            </a:r>
            <a:r>
              <a:rPr lang="en-GB" sz="4000" dirty="0"/>
              <a:t>v </a:t>
            </a:r>
            <a:r>
              <a:rPr lang="en-GB" sz="4000" b="1" dirty="0">
                <a:solidFill>
                  <a:srgbClr val="FFC000"/>
                </a:solidFill>
              </a:rPr>
              <a:t>Dún na </a:t>
            </a:r>
            <a:r>
              <a:rPr lang="en-GB" sz="4000" b="1" dirty="0" err="1">
                <a:solidFill>
                  <a:srgbClr val="FFC000"/>
                </a:solidFill>
              </a:rPr>
              <a:t>nGall</a:t>
            </a:r>
            <a:r>
              <a:rPr lang="en-GB" sz="4000" dirty="0"/>
              <a:t>: </a:t>
            </a:r>
          </a:p>
          <a:p>
            <a:r>
              <a:rPr lang="en-GB" sz="4000" b="1" dirty="0"/>
              <a:t>Ulster SFC Final </a:t>
            </a:r>
            <a:r>
              <a:rPr lang="en-GB" sz="4000" dirty="0"/>
              <a:t>Sunday 23 June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46288-AB26-4109-A166-25148D0F55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03" y="1716258"/>
            <a:ext cx="5254688" cy="4724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C9CAE7-6832-460D-B52F-F7B13D82694A}"/>
              </a:ext>
            </a:extLst>
          </p:cNvPr>
          <p:cNvSpPr txBox="1"/>
          <p:nvPr/>
        </p:nvSpPr>
        <p:spPr>
          <a:xfrm>
            <a:off x="5739619" y="1597671"/>
            <a:ext cx="6039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Darren McAnespie</a:t>
            </a:r>
          </a:p>
          <a:p>
            <a:r>
              <a:rPr lang="en-GB" sz="2800" dirty="0"/>
              <a:t>St. Mary’s P.S. </a:t>
            </a:r>
            <a:r>
              <a:rPr lang="en-GB" sz="2800" u="sng" dirty="0"/>
              <a:t>Aughnacloy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3BAFF-2AD8-45EE-BF28-49F869F94F5D}"/>
              </a:ext>
            </a:extLst>
          </p:cNvPr>
          <p:cNvSpPr txBox="1"/>
          <p:nvPr/>
        </p:nvSpPr>
        <p:spPr>
          <a:xfrm>
            <a:off x="5739619" y="2743200"/>
            <a:ext cx="54340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Eoghan Conway</a:t>
            </a:r>
          </a:p>
          <a:p>
            <a:r>
              <a:rPr lang="en-GB" sz="2600" dirty="0"/>
              <a:t>Our Lady of Lourdes P.S. </a:t>
            </a:r>
            <a:r>
              <a:rPr lang="en-GB" sz="2600" u="sng" dirty="0"/>
              <a:t>Greencastle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FC724-8448-4416-ADF9-8A7A47D78753}"/>
              </a:ext>
            </a:extLst>
          </p:cNvPr>
          <p:cNvSpPr txBox="1"/>
          <p:nvPr/>
        </p:nvSpPr>
        <p:spPr>
          <a:xfrm>
            <a:off x="5739619" y="4026750"/>
            <a:ext cx="4656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Darragh Devlin</a:t>
            </a:r>
          </a:p>
          <a:p>
            <a:r>
              <a:rPr lang="en-GB" sz="2800" dirty="0"/>
              <a:t>St. Patrick’s P.S. </a:t>
            </a:r>
            <a:r>
              <a:rPr lang="en-GB" sz="2800" u="sng" dirty="0"/>
              <a:t>Mullinahoe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B1759-F8B1-42C4-A016-0A4F07762262}"/>
              </a:ext>
            </a:extLst>
          </p:cNvPr>
          <p:cNvSpPr txBox="1"/>
          <p:nvPr/>
        </p:nvSpPr>
        <p:spPr>
          <a:xfrm>
            <a:off x="5739619" y="5302145"/>
            <a:ext cx="34606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Ross Daly</a:t>
            </a:r>
          </a:p>
          <a:p>
            <a:r>
              <a:rPr lang="en-GB" sz="2800" u="sng" dirty="0"/>
              <a:t>Roan</a:t>
            </a:r>
            <a:r>
              <a:rPr lang="en-GB" sz="2800" dirty="0"/>
              <a:t> St. Patrick’s P.S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2F301-33B2-40AC-869D-24F349FA46B8}"/>
              </a:ext>
            </a:extLst>
          </p:cNvPr>
          <p:cNvSpPr txBox="1"/>
          <p:nvPr/>
        </p:nvSpPr>
        <p:spPr>
          <a:xfrm>
            <a:off x="1843178" y="0"/>
            <a:ext cx="1083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	</a:t>
            </a:r>
            <a:r>
              <a:rPr lang="en-GB" sz="3200" b="1" dirty="0">
                <a:solidFill>
                  <a:schemeClr val="accent2"/>
                </a:solidFill>
              </a:rPr>
              <a:t> Ard Mhaca </a:t>
            </a:r>
            <a:r>
              <a:rPr lang="en-GB" sz="3200" b="1" dirty="0"/>
              <a:t>v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rgbClr val="FF0000"/>
                </a:solidFill>
              </a:rPr>
              <a:t>Tír Eoghain </a:t>
            </a:r>
            <a:r>
              <a:rPr lang="en-GB" sz="3200" b="1" dirty="0"/>
              <a:t>v </a:t>
            </a:r>
            <a:r>
              <a:rPr lang="en-GB" sz="3200" dirty="0"/>
              <a:t>‘</a:t>
            </a:r>
            <a:r>
              <a:rPr lang="en-GB" sz="3200" i="1" dirty="0"/>
              <a:t>Friendly</a:t>
            </a:r>
            <a:r>
              <a:rPr lang="en-GB" sz="3200" dirty="0"/>
              <a:t>’ lol</a:t>
            </a:r>
          </a:p>
          <a:p>
            <a:r>
              <a:rPr lang="en-GB" sz="3200" dirty="0"/>
              <a:t>	 	    </a:t>
            </a:r>
            <a:r>
              <a:rPr lang="en-GB" sz="3200" u="sng" dirty="0"/>
              <a:t>Garvaghey: June 2019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DC57A3E-DE97-4CA1-9F04-77C66D9867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03" y="4547700"/>
            <a:ext cx="4500268" cy="2358375"/>
          </a:xfrm>
          <a:prstGeom prst="rect">
            <a:avLst/>
          </a:prstGeom>
        </p:spPr>
      </p:pic>
      <p:pic>
        <p:nvPicPr>
          <p:cNvPr id="7" name="Picture 6" descr="A group of football players posing for a photo&#10;&#10;Description automatically generated">
            <a:extLst>
              <a:ext uri="{FF2B5EF4-FFF2-40B4-BE49-F238E27FC236}">
                <a16:creationId xmlns:a16="http://schemas.microsoft.com/office/drawing/2014/main" id="{AC3506AF-E674-4B34-804C-900AA612C5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205" y="1076412"/>
            <a:ext cx="4808041" cy="30032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03A9FA-AD2A-47EC-B06F-1D437A6F79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03" y="1076412"/>
            <a:ext cx="4500268" cy="3035585"/>
          </a:xfrm>
          <a:prstGeom prst="rect">
            <a:avLst/>
          </a:prstGeom>
        </p:spPr>
      </p:pic>
      <p:pic>
        <p:nvPicPr>
          <p:cNvPr id="13" name="Picture 12" descr="A group of football players posing for a photo&#10;&#10;Description automatically generated">
            <a:extLst>
              <a:ext uri="{FF2B5EF4-FFF2-40B4-BE49-F238E27FC236}">
                <a16:creationId xmlns:a16="http://schemas.microsoft.com/office/drawing/2014/main" id="{34CC60CA-33DA-4E50-AECB-DF02CC22EB3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354" y="4330505"/>
            <a:ext cx="4969193" cy="25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70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03072-2DC9-48C1-8AE0-E11E655AE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9626"/>
            <a:ext cx="12192000" cy="513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D7332-0A01-4347-B67F-77DB3B7E0917}"/>
              </a:ext>
            </a:extLst>
          </p:cNvPr>
          <p:cNvSpPr txBox="1"/>
          <p:nvPr/>
        </p:nvSpPr>
        <p:spPr>
          <a:xfrm>
            <a:off x="1997613" y="100317"/>
            <a:ext cx="9819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u="sng" dirty="0" err="1">
                <a:latin typeface="Bauhaus 93" panose="04030905020B02020C02" pitchFamily="82" charset="0"/>
              </a:rPr>
              <a:t>Páirc</a:t>
            </a:r>
            <a:r>
              <a:rPr lang="en-GB" sz="7200" u="sng" dirty="0">
                <a:latin typeface="Bauhaus 93" panose="04030905020B02020C02" pitchFamily="82" charset="0"/>
              </a:rPr>
              <a:t> an </a:t>
            </a:r>
            <a:r>
              <a:rPr lang="en-GB" sz="7200" u="sng" dirty="0" err="1">
                <a:latin typeface="Bauhaus 93" panose="04030905020B02020C02" pitchFamily="82" charset="0"/>
              </a:rPr>
              <a:t>Chrócaigh</a:t>
            </a:r>
            <a:endParaRPr lang="en-GB" sz="7200" u="sng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7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A3BFF-4DF7-44AB-BBA2-993F443432F7}"/>
              </a:ext>
            </a:extLst>
          </p:cNvPr>
          <p:cNvSpPr txBox="1"/>
          <p:nvPr/>
        </p:nvSpPr>
        <p:spPr>
          <a:xfrm>
            <a:off x="2438400" y="159026"/>
            <a:ext cx="107077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	</a:t>
            </a:r>
            <a:r>
              <a:rPr lang="en-GB" sz="3600" u="sng" dirty="0"/>
              <a:t>All-Ireland SHC Semi-Final</a:t>
            </a:r>
          </a:p>
          <a:p>
            <a:r>
              <a:rPr lang="en-GB" sz="3200" b="1" dirty="0"/>
              <a:t>Cody Gallagher</a:t>
            </a:r>
            <a:r>
              <a:rPr lang="en-GB" sz="3200" dirty="0"/>
              <a:t>: </a:t>
            </a:r>
            <a:r>
              <a:rPr lang="en-GB" sz="3200" u="sng" dirty="0"/>
              <a:t>Roan</a:t>
            </a:r>
            <a:r>
              <a:rPr lang="en-GB" sz="3200" dirty="0"/>
              <a:t> St. Patrick’s P.S. </a:t>
            </a:r>
          </a:p>
          <a:p>
            <a:r>
              <a:rPr lang="en-GB" sz="3200" b="1" dirty="0"/>
              <a:t>Cahir Keyes</a:t>
            </a:r>
            <a:r>
              <a:rPr lang="en-GB" sz="3200" dirty="0"/>
              <a:t>: All Saints’ P.S. </a:t>
            </a:r>
            <a:r>
              <a:rPr lang="en-GB" sz="3200" u="sng" dirty="0"/>
              <a:t>Tattysallagh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19C12D9-A0DA-44ED-A368-AB361A0812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196" y="2800100"/>
            <a:ext cx="4112275" cy="2805570"/>
          </a:xfrm>
          <a:prstGeom prst="rect">
            <a:avLst/>
          </a:prstGeom>
        </p:spPr>
      </p:pic>
      <p:pic>
        <p:nvPicPr>
          <p:cNvPr id="7" name="Picture 6" descr="A picture containing person, player, young, game&#10;&#10;Description automatically generated">
            <a:extLst>
              <a:ext uri="{FF2B5EF4-FFF2-40B4-BE49-F238E27FC236}">
                <a16:creationId xmlns:a16="http://schemas.microsoft.com/office/drawing/2014/main" id="{8A209C8E-4A4C-400F-BB07-BBA4B1594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04" y="2200044"/>
            <a:ext cx="1915664" cy="3405626"/>
          </a:xfrm>
          <a:prstGeom prst="rect">
            <a:avLst/>
          </a:prstGeom>
        </p:spPr>
      </p:pic>
      <p:pic>
        <p:nvPicPr>
          <p:cNvPr id="11" name="Picture 10" descr="A person wearing a uniform&#10;&#10;Description automatically generated">
            <a:extLst>
              <a:ext uri="{FF2B5EF4-FFF2-40B4-BE49-F238E27FC236}">
                <a16:creationId xmlns:a16="http://schemas.microsoft.com/office/drawing/2014/main" id="{66E08FAF-C0F1-40B9-AF4C-9AE552F28D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528" y="2027583"/>
            <a:ext cx="2740102" cy="4518991"/>
          </a:xfrm>
          <a:prstGeom prst="rect">
            <a:avLst/>
          </a:prstGeom>
        </p:spPr>
      </p:pic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CA88B2-AB1D-4F4C-855B-5014765426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999" y="2294861"/>
            <a:ext cx="1915663" cy="4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F2B26-76BB-4A8F-9AFD-9C0229D3333C}"/>
              </a:ext>
            </a:extLst>
          </p:cNvPr>
          <p:cNvSpPr txBox="1"/>
          <p:nvPr/>
        </p:nvSpPr>
        <p:spPr>
          <a:xfrm>
            <a:off x="102241" y="0"/>
            <a:ext cx="1158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  </a:t>
            </a:r>
            <a:r>
              <a:rPr lang="en-GB" sz="4000" u="sng" dirty="0"/>
              <a:t>All-Ireland SHC Final</a:t>
            </a:r>
          </a:p>
          <a:p>
            <a:pPr algn="ctr"/>
            <a:r>
              <a:rPr lang="en-GB" sz="4400" b="1" dirty="0"/>
              <a:t>Catherine Moohan: St. Patrick’s P.S. Dungannon</a:t>
            </a:r>
            <a:endParaRPr lang="en-GB" sz="40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0A01683-73A3-4E53-8995-787A95249B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7" y="1565473"/>
            <a:ext cx="8360557" cy="4694649"/>
          </a:xfrm>
          <a:prstGeom prst="rect">
            <a:avLst/>
          </a:prstGeom>
        </p:spPr>
      </p:pic>
      <p:pic>
        <p:nvPicPr>
          <p:cNvPr id="7" name="Picture 6" descr="A group of people watching a football ball&#10;&#10;Description automatically generated">
            <a:extLst>
              <a:ext uri="{FF2B5EF4-FFF2-40B4-BE49-F238E27FC236}">
                <a16:creationId xmlns:a16="http://schemas.microsoft.com/office/drawing/2014/main" id="{7A3AC526-F56C-4142-A94A-5CD799EABF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7691" y="1565473"/>
            <a:ext cx="2631545" cy="46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B976B-A962-4611-A201-B6213C06BA63}"/>
              </a:ext>
            </a:extLst>
          </p:cNvPr>
          <p:cNvSpPr/>
          <p:nvPr/>
        </p:nvSpPr>
        <p:spPr>
          <a:xfrm>
            <a:off x="2040125" y="90454"/>
            <a:ext cx="8357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		</a:t>
            </a:r>
            <a:r>
              <a:rPr lang="en-GB" sz="3600" u="sng" dirty="0"/>
              <a:t>All-Ireland SFC Semi-Final</a:t>
            </a:r>
          </a:p>
          <a:p>
            <a:endParaRPr lang="en-GB" sz="3600" u="sng" dirty="0"/>
          </a:p>
          <a:p>
            <a:r>
              <a:rPr lang="en-GB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86CAE-4DDA-40F9-8258-810F323A06D3}"/>
              </a:ext>
            </a:extLst>
          </p:cNvPr>
          <p:cNvSpPr txBox="1"/>
          <p:nvPr/>
        </p:nvSpPr>
        <p:spPr>
          <a:xfrm>
            <a:off x="1764536" y="1189156"/>
            <a:ext cx="3005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 </a:t>
            </a:r>
            <a:r>
              <a:rPr lang="en-GB" sz="3200" b="1" dirty="0"/>
              <a:t>Ella Tracey</a:t>
            </a:r>
          </a:p>
          <a:p>
            <a:pPr algn="ctr"/>
            <a:r>
              <a:rPr lang="en-GB" sz="3200" dirty="0"/>
              <a:t>St. Mary’s P.S. </a:t>
            </a:r>
            <a:r>
              <a:rPr lang="en-GB" sz="3200" b="1" dirty="0">
                <a:solidFill>
                  <a:srgbClr val="00B050"/>
                </a:solidFill>
              </a:rPr>
              <a:t>Dunamore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AF9504-DE57-46FA-A582-8DB773F6A9DD}"/>
              </a:ext>
            </a:extLst>
          </p:cNvPr>
          <p:cNvSpPr txBox="1"/>
          <p:nvPr/>
        </p:nvSpPr>
        <p:spPr>
          <a:xfrm>
            <a:off x="7775347" y="1189156"/>
            <a:ext cx="2893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Laura Duff</a:t>
            </a:r>
          </a:p>
          <a:p>
            <a:pPr algn="ctr"/>
            <a:r>
              <a:rPr lang="en-GB" sz="3200" dirty="0"/>
              <a:t>St. Teresa’s P.S. </a:t>
            </a:r>
          </a:p>
          <a:p>
            <a:pPr algn="ctr"/>
            <a:r>
              <a:rPr lang="en-GB" sz="3200" b="1" dirty="0">
                <a:solidFill>
                  <a:srgbClr val="FFC000"/>
                </a:solidFill>
              </a:rPr>
              <a:t>Loughmacrory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6EA3F-903D-406D-913D-C91ECE64AACC}"/>
              </a:ext>
            </a:extLst>
          </p:cNvPr>
          <p:cNvSpPr txBox="1"/>
          <p:nvPr/>
        </p:nvSpPr>
        <p:spPr>
          <a:xfrm>
            <a:off x="8638322" y="1412528"/>
            <a:ext cx="3578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</a:t>
            </a:r>
          </a:p>
        </p:txBody>
      </p:sp>
      <p:pic>
        <p:nvPicPr>
          <p:cNvPr id="4" name="Picture 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FC5596B4-9216-42F8-98EE-2B22D5B4DD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590" y="3011600"/>
            <a:ext cx="1621873" cy="2446666"/>
          </a:xfrm>
          <a:prstGeom prst="rect">
            <a:avLst/>
          </a:prstGeom>
        </p:spPr>
      </p:pic>
      <p:pic>
        <p:nvPicPr>
          <p:cNvPr id="7" name="Picture 6" descr="A group of football players posing for a picture&#10;&#10;Description automatically generated">
            <a:extLst>
              <a:ext uri="{FF2B5EF4-FFF2-40B4-BE49-F238E27FC236}">
                <a16:creationId xmlns:a16="http://schemas.microsoft.com/office/drawing/2014/main" id="{345A3386-49D7-4426-806F-CA3B4B38E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1599"/>
            <a:ext cx="3858301" cy="3035871"/>
          </a:xfrm>
          <a:prstGeom prst="rect">
            <a:avLst/>
          </a:prstGeom>
        </p:spPr>
      </p:pic>
      <p:pic>
        <p:nvPicPr>
          <p:cNvPr id="12" name="Picture 11" descr="A person standing in the grass&#10;&#10;Description automatically generated">
            <a:extLst>
              <a:ext uri="{FF2B5EF4-FFF2-40B4-BE49-F238E27FC236}">
                <a16:creationId xmlns:a16="http://schemas.microsoft.com/office/drawing/2014/main" id="{F2670B66-47FF-49A6-ACFF-04304E45C3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3617" y="3011599"/>
            <a:ext cx="1930250" cy="3539141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0AFA00-26F5-46CA-866D-6912B468DC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752" y="3011599"/>
            <a:ext cx="3849190" cy="28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4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726F6-3B52-43D0-B29E-16926229CB51}"/>
              </a:ext>
            </a:extLst>
          </p:cNvPr>
          <p:cNvSpPr txBox="1"/>
          <p:nvPr/>
        </p:nvSpPr>
        <p:spPr>
          <a:xfrm>
            <a:off x="1" y="12742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All-Ireland SFC Final: </a:t>
            </a:r>
          </a:p>
          <a:p>
            <a:pPr algn="ctr"/>
            <a:r>
              <a:rPr lang="en-GB" sz="4400" b="1" dirty="0"/>
              <a:t>Pearse McDonald: </a:t>
            </a:r>
            <a:r>
              <a:rPr lang="en-GB" sz="4000" dirty="0"/>
              <a:t>St. Teresa’s P.S. </a:t>
            </a:r>
            <a:r>
              <a:rPr lang="en-GB" sz="4000" b="1" dirty="0">
                <a:solidFill>
                  <a:srgbClr val="FFC000"/>
                </a:solidFill>
              </a:rPr>
              <a:t>Loughmacrory</a:t>
            </a:r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D461A1A-9F8E-422D-B53A-37DEFE862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99" y="1764210"/>
            <a:ext cx="3205370" cy="4273826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492CB41-0300-49F8-B6FA-0A2D3A3ECD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998" y="1764210"/>
            <a:ext cx="5701784" cy="3848799"/>
          </a:xfrm>
          <a:prstGeom prst="rect">
            <a:avLst/>
          </a:prstGeom>
        </p:spPr>
      </p:pic>
      <p:pic>
        <p:nvPicPr>
          <p:cNvPr id="9" name="Picture 8" descr="A picture containing boy, young, game&#10;&#10;Description automatically generated">
            <a:extLst>
              <a:ext uri="{FF2B5EF4-FFF2-40B4-BE49-F238E27FC236}">
                <a16:creationId xmlns:a16="http://schemas.microsoft.com/office/drawing/2014/main" id="{5A1E5606-1A91-4F7D-9699-CACEE8171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64" t="8119" r="11064" b="8248"/>
          <a:stretch/>
        </p:blipFill>
        <p:spPr>
          <a:xfrm>
            <a:off x="286696" y="1764210"/>
            <a:ext cx="2198086" cy="35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0E31-8976-4B83-9A44-35E35085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800" u="sng" dirty="0"/>
              <a:t>Affiliated schools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3C21-AB59-4A5E-845C-EA73848F6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000" dirty="0"/>
              <a:t>We again smashed through the milestone </a:t>
            </a:r>
            <a:r>
              <a:rPr lang="en-GB" sz="8000" b="1" dirty="0"/>
              <a:t>70</a:t>
            </a:r>
            <a:r>
              <a:rPr lang="en-GB" sz="8000" b="1" i="1" dirty="0"/>
              <a:t> schools </a:t>
            </a:r>
            <a:r>
              <a:rPr lang="en-GB" sz="8000" dirty="0"/>
              <a:t>figure!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D3DF7-DA9C-4045-B40B-F5AF67918D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26" y="5088835"/>
            <a:ext cx="9276522" cy="16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0B338-679B-4997-8E03-CC75BF58B194}"/>
              </a:ext>
            </a:extLst>
          </p:cNvPr>
          <p:cNvSpPr txBox="1"/>
          <p:nvPr/>
        </p:nvSpPr>
        <p:spPr>
          <a:xfrm>
            <a:off x="1908314" y="226967"/>
            <a:ext cx="817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/>
              <a:t>Small GAA School of The Year: 2019 Award </a:t>
            </a:r>
          </a:p>
        </p:txBody>
      </p:sp>
      <p:pic>
        <p:nvPicPr>
          <p:cNvPr id="5" name="Picture 4" descr="A group of people sitting at a table with wine glasses&#10;&#10;Description automatically generated">
            <a:extLst>
              <a:ext uri="{FF2B5EF4-FFF2-40B4-BE49-F238E27FC236}">
                <a16:creationId xmlns:a16="http://schemas.microsoft.com/office/drawing/2014/main" id="{62F75E06-F057-4CCC-B6B4-D0DAFFB23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914400"/>
            <a:ext cx="4638261" cy="5844208"/>
          </a:xfrm>
          <a:prstGeom prst="rect">
            <a:avLst/>
          </a:prstGeom>
        </p:spPr>
      </p:pic>
      <p:pic>
        <p:nvPicPr>
          <p:cNvPr id="7" name="Picture 6" descr="A picture containing table, sitting, food, black&#10;&#10;Description automatically generated">
            <a:extLst>
              <a:ext uri="{FF2B5EF4-FFF2-40B4-BE49-F238E27FC236}">
                <a16:creationId xmlns:a16="http://schemas.microsoft.com/office/drawing/2014/main" id="{01C39F9C-4ABB-42B1-9E44-FF6946B3C2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21" y="914400"/>
            <a:ext cx="4383156" cy="584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20" y="271648"/>
            <a:ext cx="4340225" cy="2893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0682" y="1118843"/>
            <a:ext cx="5247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C000"/>
                </a:solidFill>
                <a:latin typeface="Bernard MT Condensed" panose="02050806060905020404" pitchFamily="18" charset="0"/>
              </a:rPr>
              <a:t>TEAMTALKmag.com</a:t>
            </a:r>
          </a:p>
          <a:p>
            <a:pPr algn="ctr"/>
            <a:r>
              <a:rPr lang="en-GB" sz="4400" dirty="0">
                <a:latin typeface="Bernard MT Condensed" panose="02050806060905020404" pitchFamily="18" charset="0"/>
              </a:rPr>
              <a:t>Noel, Damian, Benny</a:t>
            </a:r>
          </a:p>
          <a:p>
            <a:pPr algn="ctr"/>
            <a:r>
              <a:rPr lang="en-GB" sz="4400" dirty="0">
                <a:latin typeface="Bernard MT Condensed" panose="02050806060905020404" pitchFamily="18" charset="0"/>
              </a:rPr>
              <a:t>&amp; Kevin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20" y="3539868"/>
            <a:ext cx="2717938" cy="2717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3199" y="3429000"/>
            <a:ext cx="84651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Bernard MT Condensed" panose="02050806060905020404" pitchFamily="18" charset="0"/>
              </a:rPr>
              <a:t>Eugene McConnell </a:t>
            </a:r>
            <a:r>
              <a:rPr lang="en-GB" sz="4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PRO</a:t>
            </a:r>
          </a:p>
          <a:p>
            <a:r>
              <a:rPr lang="en-GB" sz="4400" dirty="0">
                <a:latin typeface="Bernard MT Condensed" panose="02050806060905020404" pitchFamily="18" charset="0"/>
              </a:rPr>
              <a:t>Mark Conway </a:t>
            </a:r>
            <a:r>
              <a:rPr lang="en-GB" sz="4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Club Tyrone</a:t>
            </a:r>
          </a:p>
          <a:p>
            <a:r>
              <a:rPr lang="en-GB" sz="4400" dirty="0">
                <a:latin typeface="Bernard MT Condensed" panose="02050806060905020404" pitchFamily="18" charset="0"/>
              </a:rPr>
              <a:t>Benny Hurl </a:t>
            </a:r>
            <a:r>
              <a:rPr lang="en-GB" sz="4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Coaching &amp; Games</a:t>
            </a:r>
          </a:p>
          <a:p>
            <a:r>
              <a:rPr lang="en-GB" sz="4400" dirty="0">
                <a:latin typeface="Bernard MT Condensed" panose="02050806060905020404" pitchFamily="18" charset="0"/>
              </a:rPr>
              <a:t>Brian Laverty, Coaches &amp; Staff </a:t>
            </a:r>
            <a:r>
              <a:rPr lang="en-GB" sz="44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Garvaghey </a:t>
            </a:r>
            <a:endParaRPr lang="en-GB" sz="4400" dirty="0">
              <a:latin typeface="Bernard MT Condensed" panose="020508060609050204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6134F-E585-4070-9183-2F9F70BE2536}"/>
              </a:ext>
            </a:extLst>
          </p:cNvPr>
          <p:cNvSpPr txBox="1"/>
          <p:nvPr/>
        </p:nvSpPr>
        <p:spPr>
          <a:xfrm>
            <a:off x="5600778" y="271648"/>
            <a:ext cx="638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/>
              <a:t>Go raibh maith agaibh</a:t>
            </a:r>
          </a:p>
        </p:txBody>
      </p:sp>
    </p:spTree>
    <p:extLst>
      <p:ext uri="{BB962C8B-B14F-4D97-AF65-F5344CB8AC3E}">
        <p14:creationId xmlns:p14="http://schemas.microsoft.com/office/powerpoint/2010/main" val="39468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2" y="94213"/>
            <a:ext cx="912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Sin é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4485" y="3238761"/>
            <a:ext cx="9647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latin typeface="Copperplate Gothic Bold" panose="020E0705020206020404" pitchFamily="34" charset="0"/>
              </a:rPr>
              <a:t>Comhghairdeas    go léir!</a:t>
            </a:r>
          </a:p>
          <a:p>
            <a:pPr algn="ctr"/>
            <a:r>
              <a:rPr lang="en-GB" sz="80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Tír Eoghain </a:t>
            </a:r>
            <a:r>
              <a:rPr lang="en-GB" sz="8000" dirty="0">
                <a:latin typeface="Copperplate Gothic Bold" panose="020E0705020206020404" pitchFamily="34" charset="0"/>
              </a:rPr>
              <a:t>abú</a:t>
            </a:r>
          </a:p>
        </p:txBody>
      </p:sp>
      <p:pic>
        <p:nvPicPr>
          <p:cNvPr id="2049" name="Picture 2" descr="http://www.tyronegaa.ie/wp-content/uploads/2012/04/cnmbte-226x108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042" y="1575582"/>
            <a:ext cx="3153855" cy="15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" descr="Allianz Cnm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767" y="1433018"/>
            <a:ext cx="3188971" cy="14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82350" y="15755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82350" y="20327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828CED-2A47-448F-9020-E2AE08C2F2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6" y="211016"/>
            <a:ext cx="12182592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6916-33BC-4FE0-993D-F0FCAFDA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9600" b="1" u="sng" dirty="0">
                <a:solidFill>
                  <a:srgbClr val="00B0F0"/>
                </a:solidFill>
              </a:rPr>
              <a:t>Twitter</a:t>
            </a:r>
            <a:r>
              <a:rPr lang="en-GB" sz="9600" b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D672C-EC7B-4F42-8FCE-074D1BB85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74843"/>
          </a:xfrm>
        </p:spPr>
        <p:txBody>
          <a:bodyPr>
            <a:normAutofit/>
          </a:bodyPr>
          <a:lstStyle/>
          <a:p>
            <a:r>
              <a:rPr lang="en-GB" sz="6000" b="1" i="1" dirty="0"/>
              <a:t>1,900 +</a:t>
            </a:r>
            <a:r>
              <a:rPr lang="en-GB" sz="6000" dirty="0"/>
              <a:t> followers!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1D54B-4BFD-4B30-BCB0-2E76499F62C3}"/>
              </a:ext>
            </a:extLst>
          </p:cNvPr>
          <p:cNvSpPr txBox="1"/>
          <p:nvPr/>
        </p:nvSpPr>
        <p:spPr>
          <a:xfrm>
            <a:off x="224312" y="4717774"/>
            <a:ext cx="4453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@</a:t>
            </a:r>
            <a:r>
              <a:rPr lang="en-GB" sz="4000" b="1" dirty="0" err="1"/>
              <a:t>Tyrone_mBunscol</a:t>
            </a:r>
            <a:endParaRPr lang="en-GB" sz="4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32A0E4-F1C5-4E08-AF1A-42FC1AF45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1" t="16022" r="32936" b="19019"/>
          <a:stretch/>
        </p:blipFill>
        <p:spPr>
          <a:xfrm>
            <a:off x="5318725" y="745435"/>
            <a:ext cx="6309927" cy="5247861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593CBA7-A722-4D6A-9630-1027AFEA58A8}"/>
              </a:ext>
            </a:extLst>
          </p:cNvPr>
          <p:cNvSpPr/>
          <p:nvPr/>
        </p:nvSpPr>
        <p:spPr>
          <a:xfrm>
            <a:off x="7235687" y="4532243"/>
            <a:ext cx="318052" cy="45057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14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2035" y="2298858"/>
            <a:ext cx="54462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1-Wall Handball</a:t>
            </a:r>
            <a:r>
              <a:rPr lang="en-GB" sz="4400" dirty="0"/>
              <a:t>: </a:t>
            </a:r>
          </a:p>
          <a:p>
            <a:pPr algn="ctr"/>
            <a:r>
              <a:rPr lang="en-GB" sz="4400" dirty="0"/>
              <a:t>St. Ciaran’s College, </a:t>
            </a:r>
          </a:p>
          <a:p>
            <a:pPr algn="ctr"/>
            <a:r>
              <a:rPr lang="en-GB" sz="4400" u="sng" dirty="0"/>
              <a:t>Ballygawley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21B9BE9-EFC4-4675-8401-555F63CF5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558" y="3969026"/>
            <a:ext cx="3719969" cy="2789977"/>
          </a:xfrm>
          <a:prstGeom prst="rect">
            <a:avLst/>
          </a:prstGeom>
        </p:spPr>
      </p:pic>
      <p:pic>
        <p:nvPicPr>
          <p:cNvPr id="6" name="Picture 5" descr="A group of football players posing for a photo&#10;&#10;Description automatically generated">
            <a:extLst>
              <a:ext uri="{FF2B5EF4-FFF2-40B4-BE49-F238E27FC236}">
                <a16:creationId xmlns:a16="http://schemas.microsoft.com/office/drawing/2014/main" id="{18DE5EF6-029E-4E81-BE89-4A9FC328B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559" y="98997"/>
            <a:ext cx="3719969" cy="2789977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87C2A61-B660-4A1A-BCEF-69EEEC3CEC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230" y="3969026"/>
            <a:ext cx="3543272" cy="2657454"/>
          </a:xfrm>
          <a:prstGeom prst="rect">
            <a:avLst/>
          </a:prstGeom>
        </p:spPr>
      </p:pic>
      <p:pic>
        <p:nvPicPr>
          <p:cNvPr id="14" name="Picture 1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DE36D8B-FE28-497A-AB82-9C8B3FE6A1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230" y="98997"/>
            <a:ext cx="3719969" cy="27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36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0817" y="243119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400" b="1" dirty="0"/>
              <a:t>1-Wall Handball</a:t>
            </a:r>
            <a:r>
              <a:rPr lang="en-GB" sz="4400" dirty="0"/>
              <a:t>: </a:t>
            </a:r>
          </a:p>
          <a:p>
            <a:pPr algn="ctr"/>
            <a:r>
              <a:rPr lang="en-GB" sz="4400" dirty="0"/>
              <a:t>St. Joseph’s College, </a:t>
            </a:r>
          </a:p>
          <a:p>
            <a:pPr algn="ctr"/>
            <a:r>
              <a:rPr lang="en-GB" sz="4400" u="sng" dirty="0"/>
              <a:t>Coalisland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8C5222C-5CE5-448C-B7DC-04EBA43C3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870" y="4087720"/>
            <a:ext cx="3681545" cy="2597426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4A48317-7CD0-45C8-A40A-B8FB411304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411" y="295713"/>
            <a:ext cx="3425004" cy="3008244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691F2BE-CD24-4DED-A47F-4950CCAF6A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686" y="4062650"/>
            <a:ext cx="3655236" cy="2483924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3A7D59-23E1-4721-8F23-22AA4A1321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686" y="170671"/>
            <a:ext cx="3425004" cy="32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7" y="264246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00B0F0"/>
                </a:solidFill>
                <a:latin typeface="Engravers MT" panose="02090707080505020304" pitchFamily="18" charset="0"/>
              </a:rPr>
              <a:t>CnmB Quiz</a:t>
            </a:r>
            <a:r>
              <a:rPr lang="en-GB" sz="2800" b="1" u="sng" dirty="0">
                <a:latin typeface="Engravers MT" panose="02090707080505020304" pitchFamily="18" charset="0"/>
              </a:rPr>
              <a:t>: Ulster Final 2019  - </a:t>
            </a:r>
          </a:p>
          <a:p>
            <a:pPr algn="ctr"/>
            <a:r>
              <a:rPr lang="en-GB" sz="2800" u="sng">
                <a:latin typeface="Elephant" panose="02020904090505020303" pitchFamily="18" charset="0"/>
              </a:rPr>
              <a:t>Hillgrove</a:t>
            </a:r>
            <a:r>
              <a:rPr lang="en-GB" sz="2800" b="1" u="sng">
                <a:latin typeface="Engravers MT" panose="02090707080505020304" pitchFamily="18" charset="0"/>
              </a:rPr>
              <a:t> </a:t>
            </a:r>
            <a:r>
              <a:rPr lang="en-GB" sz="1600" b="1" u="sng">
                <a:latin typeface="Arial Black" panose="020B0A04020102020204" pitchFamily="34" charset="0"/>
              </a:rPr>
              <a:t>Hotel</a:t>
            </a:r>
            <a:r>
              <a:rPr lang="en-GB" sz="1600" b="1" u="sng" dirty="0">
                <a:latin typeface="Arial Black" panose="020B0A04020102020204" pitchFamily="34" charset="0"/>
              </a:rPr>
              <a:t>, </a:t>
            </a:r>
            <a:r>
              <a:rPr lang="en-GB" sz="2000" b="1" u="sng" dirty="0">
                <a:latin typeface="Arial Black" panose="020B0A04020102020204" pitchFamily="34" charset="0"/>
              </a:rPr>
              <a:t>Monaghan</a:t>
            </a:r>
            <a:r>
              <a:rPr lang="en-GB" sz="2800" b="1" u="sng" dirty="0">
                <a:latin typeface="Engravers MT" panose="02090707080505020304" pitchFamily="18" charset="0"/>
              </a:rPr>
              <a:t> </a:t>
            </a:r>
          </a:p>
          <a:p>
            <a:pPr algn="ctr"/>
            <a:endParaRPr lang="en-GB" sz="1600" b="1" u="sng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322" y="1554292"/>
            <a:ext cx="99391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Bookman Old Style" panose="02050604050505020204" pitchFamily="18" charset="0"/>
              </a:rPr>
              <a:t>St. Teresa’s P.S. Loughmacrory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latin typeface="Bookman Old Style" panose="02050604050505020204" pitchFamily="18" charset="0"/>
              </a:rPr>
              <a:t>St. Colmcille’s P.S. Carrickmore</a:t>
            </a:r>
          </a:p>
          <a:p>
            <a:endParaRPr lang="en-GB" sz="36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651" y="3349347"/>
            <a:ext cx="4476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Tyrone Quiz Shield Winners 2019:</a:t>
            </a:r>
          </a:p>
          <a:p>
            <a:pPr algn="ctr"/>
            <a:r>
              <a:rPr lang="en-GB" sz="4000" dirty="0"/>
              <a:t>St. Teresa’s P.S.</a:t>
            </a:r>
          </a:p>
          <a:p>
            <a:pPr algn="ctr"/>
            <a:r>
              <a:rPr lang="en-GB" sz="4000" b="1" u="sng" dirty="0">
                <a:solidFill>
                  <a:srgbClr val="FFC000"/>
                </a:solidFill>
              </a:rPr>
              <a:t>LOUGHMACRORY</a:t>
            </a:r>
          </a:p>
        </p:txBody>
      </p:sp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CF7E3C7-CF12-49B3-831E-899D0D4A54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702" y="2996418"/>
            <a:ext cx="4021027" cy="3861582"/>
          </a:xfrm>
          <a:prstGeom prst="rect">
            <a:avLst/>
          </a:prstGeom>
        </p:spPr>
      </p:pic>
      <p:pic>
        <p:nvPicPr>
          <p:cNvPr id="9" name="Picture 8" descr="A picture containing table, indoor, sitting, red&#10;&#10;Description automatically generated">
            <a:extLst>
              <a:ext uri="{FF2B5EF4-FFF2-40B4-BE49-F238E27FC236}">
                <a16:creationId xmlns:a16="http://schemas.microsoft.com/office/drawing/2014/main" id="{476F6818-7DD4-4BF5-8DE8-9A142DFB3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895" y="2996418"/>
            <a:ext cx="2562447" cy="38615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88CB0D-ABB2-4638-90D0-8982E0EE0F99}"/>
              </a:ext>
            </a:extLst>
          </p:cNvPr>
          <p:cNvSpPr txBox="1"/>
          <p:nvPr/>
        </p:nvSpPr>
        <p:spPr>
          <a:xfrm>
            <a:off x="1199322" y="5657671"/>
            <a:ext cx="366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50/60 secured 2</a:t>
            </a:r>
            <a:r>
              <a:rPr lang="en-GB" sz="3600" baseline="30000" dirty="0"/>
              <a:t>nd</a:t>
            </a:r>
            <a:r>
              <a:rPr lang="en-GB" sz="3600" dirty="0"/>
              <a:t> place in Ulster!</a:t>
            </a:r>
          </a:p>
        </p:txBody>
      </p:sp>
    </p:spTree>
    <p:extLst>
      <p:ext uri="{BB962C8B-B14F-4D97-AF65-F5344CB8AC3E}">
        <p14:creationId xmlns:p14="http://schemas.microsoft.com/office/powerpoint/2010/main" val="29128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348" y="516835"/>
            <a:ext cx="9886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lgerian" panose="04020705040A02060702" pitchFamily="82" charset="0"/>
              </a:rPr>
              <a:t>INDOOR HURLING: Tyrone CHAMPIONS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59404-4085-4F32-8AC8-F669E9F44246}"/>
              </a:ext>
            </a:extLst>
          </p:cNvPr>
          <p:cNvSpPr/>
          <p:nvPr/>
        </p:nvSpPr>
        <p:spPr>
          <a:xfrm>
            <a:off x="5658678" y="2509486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5400" dirty="0">
                <a:latin typeface="Bradley Hand ITC" panose="03070402050302030203" pitchFamily="66" charset="0"/>
              </a:rPr>
              <a:t>ST. RONAN’S P.S. </a:t>
            </a:r>
          </a:p>
          <a:p>
            <a:pPr algn="ctr"/>
            <a:r>
              <a:rPr lang="en-GB" sz="6000" b="1" u="sng" dirty="0">
                <a:solidFill>
                  <a:srgbClr val="973949"/>
                </a:solidFill>
              </a:rPr>
              <a:t>RECARSON</a:t>
            </a:r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0A55754-48F2-4E1F-92AB-2E07CF8F6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8957"/>
            <a:ext cx="5724467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3663</TotalTime>
  <Words>600</Words>
  <Application>Microsoft Office PowerPoint</Application>
  <PresentationFormat>Widescreen</PresentationFormat>
  <Paragraphs>186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Algerian</vt:lpstr>
      <vt:lpstr>Arial</vt:lpstr>
      <vt:lpstr>Arial Black</vt:lpstr>
      <vt:lpstr>Bauhaus 93</vt:lpstr>
      <vt:lpstr>Bell MT</vt:lpstr>
      <vt:lpstr>Berlin Sans FB Demi</vt:lpstr>
      <vt:lpstr>Bernard MT Condensed</vt:lpstr>
      <vt:lpstr>Bodoni MT Black</vt:lpstr>
      <vt:lpstr>Bookman Old Style</vt:lpstr>
      <vt:lpstr>Bradley Hand ITC</vt:lpstr>
      <vt:lpstr>Calibri</vt:lpstr>
      <vt:lpstr>Calibri Light</vt:lpstr>
      <vt:lpstr>Cooper Black</vt:lpstr>
      <vt:lpstr>Copperplate Gothic Bold</vt:lpstr>
      <vt:lpstr>Elephant</vt:lpstr>
      <vt:lpstr>Engravers MT</vt:lpstr>
      <vt:lpstr>Times New Roman</vt:lpstr>
      <vt:lpstr>Office Theme</vt:lpstr>
      <vt:lpstr>PowerPoint Presentation</vt:lpstr>
      <vt:lpstr>PowerPoint Presentation</vt:lpstr>
      <vt:lpstr>YEARLY REVIEW: 2019</vt:lpstr>
      <vt:lpstr>Affiliated schools 2019</vt:lpstr>
      <vt:lpstr>Twitter: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 McCreesh</cp:lastModifiedBy>
  <cp:revision>301</cp:revision>
  <dcterms:created xsi:type="dcterms:W3CDTF">2016-03-02T14:06:46Z</dcterms:created>
  <dcterms:modified xsi:type="dcterms:W3CDTF">2019-12-09T16:14:59Z</dcterms:modified>
</cp:coreProperties>
</file>